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6"/>
  </p:notesMasterIdLst>
  <p:sldIdLst>
    <p:sldId id="258" r:id="rId2"/>
    <p:sldId id="260" r:id="rId3"/>
    <p:sldId id="270" r:id="rId4"/>
    <p:sldId id="269" r:id="rId5"/>
    <p:sldId id="262" r:id="rId6"/>
    <p:sldId id="271" r:id="rId7"/>
    <p:sldId id="272" r:id="rId8"/>
    <p:sldId id="273" r:id="rId9"/>
    <p:sldId id="263" r:id="rId10"/>
    <p:sldId id="256" r:id="rId11"/>
    <p:sldId id="257" r:id="rId12"/>
    <p:sldId id="276" r:id="rId13"/>
    <p:sldId id="27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A4FD-E998-41C0-B4EF-26BADE9896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7CBC8-8497-490C-88D6-75B26542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CBC8-8497-490C-88D6-75B2654200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CBC8-8497-490C-88D6-75B26542002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78AF-E889-4756-BD7F-E7B7237C2C9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3293-E180-4169-917B-B492385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и отчетность муниципального задания.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 </a:t>
            </a:r>
            <a:r>
              <a:rPr lang="ru-RU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Дошкольные образовательные учреждения.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6876256" y="5157192"/>
            <a:ext cx="2088232" cy="15121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Согласно рекомендациям ГУО от 10.04.2015 № 1004-гуо о формировании муниципальных заданий процент составляет – не менее 55% 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76256" y="3284984"/>
            <a:ext cx="2088232" cy="158417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Согласно рекомендациям ГУО от 10.04.2015 № 1004-гуо о формировании муниципальных заданий процент составляет – 100%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76256" y="1412776"/>
            <a:ext cx="2088232" cy="1584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Согласно рекомендациям ГУО от 10.04.2015 № 1004-гуо о формировании муниципальных заданий процент составляет – не белее  10% , а для детей с ОВЗ и инвалидов – не более 15%.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84784"/>
          <a:ext cx="6336704" cy="4649174"/>
        </p:xfrm>
        <a:graphic>
          <a:graphicData uri="http://schemas.openxmlformats.org/drawingml/2006/table">
            <a:tbl>
              <a:tblPr/>
              <a:tblGrid>
                <a:gridCol w="3074841"/>
                <a:gridCol w="859428"/>
                <a:gridCol w="311940"/>
                <a:gridCol w="178252"/>
                <a:gridCol w="178252"/>
                <a:gridCol w="222814"/>
                <a:gridCol w="210082"/>
                <a:gridCol w="178252"/>
                <a:gridCol w="267378"/>
                <a:gridCol w="178252"/>
                <a:gridCol w="178252"/>
                <a:gridCol w="498961"/>
              </a:tblGrid>
              <a:tr h="53917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качества муниципальной услуги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показателя качества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услуги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0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ОКЕИ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(очередной финансовый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год)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(1-й год планового периода)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(2-й год планового периода)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9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7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5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дней пропусков занятий по болезни в расчёте на одного ребенка (процент; определяется как отношение количества дней непосещения по болезни к общему числу дней, проведенных детьми в группах);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уровень укомплектованности кадрами (процент; определяется как отношение фактически замещенных ставок к общему количеству ставок по штатному расписанию);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3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педагогических кадров с высшим профессиональным образованием (процент; определяется как отношение количества педагогов с высшим образованием к  общему числу педагогов)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Прямая со стрелкой 34"/>
          <p:cNvCxnSpPr>
            <a:endCxn id="54" idx="1"/>
          </p:cNvCxnSpPr>
          <p:nvPr/>
        </p:nvCxnSpPr>
        <p:spPr>
          <a:xfrm flipV="1">
            <a:off x="4932040" y="4077072"/>
            <a:ext cx="1944216" cy="6480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53" idx="1"/>
          </p:cNvCxnSpPr>
          <p:nvPr/>
        </p:nvCxnSpPr>
        <p:spPr>
          <a:xfrm flipV="1">
            <a:off x="4932040" y="2204864"/>
            <a:ext cx="1944216" cy="165618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55" idx="1"/>
          </p:cNvCxnSpPr>
          <p:nvPr/>
        </p:nvCxnSpPr>
        <p:spPr>
          <a:xfrm>
            <a:off x="4932040" y="5517232"/>
            <a:ext cx="1944216" cy="39604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1520" y="1124744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Показатели, характеризующие качество муниципальной услуги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муниципального задания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616530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Формируется по данным учреждения перед формированием муниципального задания.</a:t>
            </a:r>
            <a:endParaRPr lang="ru-RU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764704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Услуга – Реализация основных общеобразовательных программ дошкольного образования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727677"/>
          <a:ext cx="7776868" cy="3709958"/>
        </p:xfrm>
        <a:graphic>
          <a:graphicData uri="http://schemas.openxmlformats.org/drawingml/2006/table">
            <a:tbl>
              <a:tblPr/>
              <a:tblGrid>
                <a:gridCol w="700619"/>
                <a:gridCol w="433508"/>
                <a:gridCol w="324036"/>
                <a:gridCol w="162019"/>
                <a:gridCol w="162019"/>
                <a:gridCol w="216024"/>
                <a:gridCol w="162019"/>
                <a:gridCol w="162019"/>
                <a:gridCol w="324036"/>
                <a:gridCol w="162019"/>
                <a:gridCol w="162019"/>
                <a:gridCol w="252511"/>
                <a:gridCol w="770681"/>
                <a:gridCol w="770681"/>
                <a:gridCol w="921855"/>
                <a:gridCol w="702077"/>
                <a:gridCol w="956674"/>
                <a:gridCol w="432052"/>
              </a:tblGrid>
              <a:tr h="4996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объема муниципальной услуги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показателя объема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услуги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затрат на оказание муниципальной услуги, руб.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8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показа-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теля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ОКЕИ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 (очередной финансовый год)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 (1-й год планового периода)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 (2-й год планового периода)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оказываемых за плату в пределах муниципального задания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оказываемых за плату в пределах муниципального задания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оказываемых за плату в пределах муниципального задания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(очередной финансовый год)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(1-й год планового периода)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(2-й год планового периода)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наимено-вание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306" marR="6306" marT="6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7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воспитанников</a:t>
                      </a:r>
                    </a:p>
                  </a:txBody>
                  <a:tcPr marL="6306" marR="6306" marT="6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792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169,00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169,00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169,00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9 353 482,45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8 357 342,37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8 357 342,37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23528" y="5013176"/>
            <a:ext cx="3744416" cy="1584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Плановое количество детей определяется в соответствии со статистической отчетностью 85-к на 01 января текущего года ( январь-август) и комплектованием на 1 сентября текущего год (сентябрь-декабрь), новая сеть добавляется по мере поступления ( приказ на зачисление).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95736" y="4365104"/>
            <a:ext cx="0" cy="6480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332656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Показатели, характеризующие объем муниципальной услуги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3528" y="1844824"/>
            <a:ext cx="8496944" cy="3024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Число дней пропусков занятий по болезни в расчёте на одного ребенка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Общий уровень укомплектованности кадрами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Согласно рекомендациям ГУО от 10.04.2015 № 1004-гуо о формировании муниципальных заданий процент составляет – 100%.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Отсутствие случаев травматизма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Услуга – Присмотр и уход.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Показатели, характеризующие качество муниципальной услуги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11960" y="620687"/>
          <a:ext cx="4932040" cy="6177739"/>
        </p:xfrm>
        <a:graphic>
          <a:graphicData uri="http://schemas.openxmlformats.org/drawingml/2006/table">
            <a:tbl>
              <a:tblPr/>
              <a:tblGrid>
                <a:gridCol w="72008"/>
                <a:gridCol w="288032"/>
                <a:gridCol w="3312368"/>
                <a:gridCol w="360040"/>
                <a:gridCol w="114835"/>
                <a:gridCol w="270928"/>
                <a:gridCol w="220910"/>
                <a:gridCol w="292919"/>
              </a:tblGrid>
              <a:tr h="120420">
                <a:tc rowSpan="3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Критерии оценки выполнения муниципального задания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услуги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изм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Данные за отчетный период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3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44">
                <a:tc rowSpan="28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основных общеобразовательных программ дошкольного образования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Показатели характеризующие качество муниципальной услуги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К1пл</a:t>
                      </a:r>
                      <a:r>
                        <a:rPr lang="en-US" sz="900" b="1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1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K1</a:t>
                      </a:r>
                      <a:r>
                        <a:rPr lang="ru-RU" sz="900" b="1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</a:t>
                      </a:r>
                      <a:r>
                        <a:rPr lang="en-US" sz="900" b="1" i="1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1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дней пропусков занятий по болезни в расчёте на одного ученика (процент; определяется как отношение количества дней непосещения по болезни к общему числу дней, проведенных детьми в группах);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0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дней, проведенных детьми в группах (с нарастающим итогом с начала года)</a:t>
                      </a:r>
                    </a:p>
                  </a:txBody>
                  <a:tcPr marL="186917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детодни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37 569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6 138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дней, непосещения (с нарастающим итогом с начала года), из них:</a:t>
                      </a:r>
                    </a:p>
                  </a:txBody>
                  <a:tcPr marL="186917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детодни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4 002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 болезни</a:t>
                      </a:r>
                    </a:p>
                  </a:txBody>
                  <a:tcPr marL="261684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детодни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 другим причинам</a:t>
                      </a:r>
                    </a:p>
                  </a:txBody>
                  <a:tcPr marL="261684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детодни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3 008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дней функционирования учреждения (рабочие дни) (с нарастающим итогом с начала года)</a:t>
                      </a:r>
                    </a:p>
                  </a:txBody>
                  <a:tcPr marL="186917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Среднесписочный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составдетей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 отчетный период</a:t>
                      </a:r>
                    </a:p>
                  </a:txBody>
                  <a:tcPr marL="186917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уровень укомплектованности кадрами (процент; определяется как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отношениефактически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замещенных ставок к общему количеству ставок по штатному расписанию);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кадров по штатному расписанию</a:t>
                      </a:r>
                    </a:p>
                  </a:txBody>
                  <a:tcPr marL="186917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15,75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15,75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Фактическая укомплектованность кадрами</a:t>
                      </a:r>
                    </a:p>
                  </a:txBody>
                  <a:tcPr marL="186917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15,75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15,75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педагогических кадров с высшим  профессиональным образованием (процент; определяется как отношение количества педагогов с высшим образованием к общему числу педагогов).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1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Показатели характеризующие объем муниципальной услуги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1" i="1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К2пл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i="1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К2ф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Среднесписочное количество детей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Январь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Февраль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Апрель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Июнь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Июль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Август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Октябрь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Ноябрь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Декабрь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ОЦ итоговая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92696"/>
          <a:ext cx="4187674" cy="3352124"/>
        </p:xfrm>
        <a:graphic>
          <a:graphicData uri="http://schemas.openxmlformats.org/drawingml/2006/table">
            <a:tbl>
              <a:tblPr/>
              <a:tblGrid>
                <a:gridCol w="2185788"/>
                <a:gridCol w="610935"/>
                <a:gridCol w="221747"/>
                <a:gridCol w="126713"/>
                <a:gridCol w="126713"/>
                <a:gridCol w="219984"/>
                <a:gridCol w="87746"/>
                <a:gridCol w="126713"/>
                <a:gridCol w="190069"/>
                <a:gridCol w="126713"/>
                <a:gridCol w="126713"/>
                <a:gridCol w="37840"/>
              </a:tblGrid>
              <a:tr h="3600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качества муниципальной услуги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показателя качества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услуги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0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ОКЕИ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</a:p>
                  </a:txBody>
                  <a:tcPr marL="6220" marR="6220" marT="62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(очередной финансовый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год)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(1-й год планового периода)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(2-й год планового периода)</a:t>
                      </a: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88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дней пропусков занятий по болезни в расчёте на одного ребенка (процент; определяется как отношение количества дней непосещения по болезни к общему числу дней, проведенных детьми в группах);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уровень укомплектованности кадрами (процент; определяется как отношение фактически замещенных ставок к общему количеству ставок по штатному расписанию);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4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педагогических кадров с высшим профессиональным образованием (процент; определяется как отношение количества педагогов с высшим образованием к  общему числу педагогов)</a:t>
                      </a:r>
                    </a:p>
                  </a:txBody>
                  <a:tcPr marL="6220" marR="6220" marT="6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251520" y="6381328"/>
            <a:ext cx="4608512" cy="3326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Плановое количество детей определяется в соответствии со статистической отчетностью 85-к на 01 января текущего года.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Формирование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исполнению муниципального задания.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4077072"/>
          <a:ext cx="3851919" cy="2160240"/>
        </p:xfrm>
        <a:graphic>
          <a:graphicData uri="http://schemas.openxmlformats.org/drawingml/2006/table">
            <a:tbl>
              <a:tblPr/>
              <a:tblGrid>
                <a:gridCol w="718154"/>
                <a:gridCol w="652868"/>
                <a:gridCol w="391721"/>
                <a:gridCol w="195860"/>
                <a:gridCol w="195860"/>
                <a:gridCol w="261147"/>
                <a:gridCol w="195860"/>
                <a:gridCol w="195860"/>
                <a:gridCol w="261147"/>
                <a:gridCol w="195860"/>
                <a:gridCol w="195860"/>
                <a:gridCol w="391722"/>
              </a:tblGrid>
              <a:tr h="3350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объема муниципальной 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показателя объема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9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ОКЕИ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(очередной финансовый год)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(1-й год планового периода)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(2-й год планового периода)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наимено-вание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воспитанников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2555776" y="4941168"/>
            <a:ext cx="6192688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419872" y="1916832"/>
            <a:ext cx="496855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19872" y="3140968"/>
            <a:ext cx="489654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419872" y="3645024"/>
            <a:ext cx="496855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7667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solidFill>
                  <a:srgbClr val="C00000"/>
                </a:solidFill>
              </a:rPr>
              <a:t>Муниципальное задание</a:t>
            </a:r>
            <a:endParaRPr lang="ru-RU" sz="1000" i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/>
          <p:cNvCxnSpPr>
            <a:endCxn id="20" idx="0"/>
          </p:cNvCxnSpPr>
          <p:nvPr/>
        </p:nvCxnSpPr>
        <p:spPr>
          <a:xfrm>
            <a:off x="2555776" y="59492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27984" y="404664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C00000"/>
                </a:solidFill>
              </a:rPr>
              <a:t>Отчет</a:t>
            </a:r>
            <a:endParaRPr lang="ru-RU" sz="1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smtClean="0">
                <a:latin typeface="Times New Roman" pitchFamily="18" charset="0"/>
                <a:ea typeface="+mn-ea"/>
                <a:cs typeface="Times New Roman" pitchFamily="18" charset="0"/>
              </a:rPr>
              <a:t>ОЦЕНКА ВЫПОЛНЕНИЯ МУНИЦИПАЛЬНОГО ЗАДАНИЯ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980728"/>
          <a:ext cx="8496944" cy="4621721"/>
        </p:xfrm>
        <a:graphic>
          <a:graphicData uri="http://schemas.openxmlformats.org/drawingml/2006/table">
            <a:tbl>
              <a:tblPr/>
              <a:tblGrid>
                <a:gridCol w="585516"/>
                <a:gridCol w="2781199"/>
                <a:gridCol w="446106"/>
                <a:gridCol w="690072"/>
                <a:gridCol w="564604"/>
                <a:gridCol w="705755"/>
                <a:gridCol w="663933"/>
                <a:gridCol w="643022"/>
                <a:gridCol w="684843"/>
                <a:gridCol w="731894"/>
              </a:tblGrid>
              <a:tr h="20890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(качества, объема)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Значение, утвержденное в муниципальном задании на 2022 год, (К1плi, К2плi&lt;1&gt;)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значение за 2022 год, (К1фi, К2фi&lt;2&gt;)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Оценка выполнения муниципальными учреждениями муниципального задания по каждому показателю,(К1i, К2i&lt;3&gt;)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Сводная оценка выполнения муниципальными учреждениями муниципального задания по показателям (качества, объема),(К1, К2&lt;4&gt;)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Оценка итоговая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ОЦитоговая&lt;5&gt;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Заключение о выполнении муниципального задания муниципальным учреждением&lt;6&gt;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Причины отклонения значений от запланированных</a:t>
                      </a:r>
                    </a:p>
                  </a:txBody>
                  <a:tcPr marL="3754" marR="3754" marT="37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качества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дней пропусков занятий по болезни в расчёте на одного ученика (процент; определяется как отношение количества дней непосещения по болезни к общему числу дней, проведенных детьми в группах);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99,98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Муниципальное задание по муниципальной услуге (работе) в целом выполнено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54" marR="3754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качества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уровень укомплектованности кадрами (процент; определяется как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фактически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замещенных ставок к общему количеству ставок по штатному расписанию);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качества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доля педагогических кадров с высшим профессиональным образованием (процент; определяется как отношение количества педагогов с высшим образованием к  общему числу педагогов)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объема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обучющихся 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54" marR="3754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924944"/>
            <a:ext cx="7776864" cy="1656184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Настоящее Положение устанавливает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порядок формирования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финансового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обеспечения выполнения муниципального задания на оказание муниципальных услуг  муниципальными бюджетными, автономными учреждениями, оценки выполнения муниципального задания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96944" cy="1656184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50800" dir="21540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1.1. Постановление администрации г. Красноярска от 25 сентября 2015 г.  № 601 "Об утверждении Положения о порядке формирования и финансового обеспечения выполнения муниципального задания на оказание муниципальных услуг (выполнение работ) и об оценке выполнения муниципального задания".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4868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463" y="116635"/>
          <a:ext cx="8712995" cy="6552725"/>
        </p:xfrm>
        <a:graphic>
          <a:graphicData uri="http://schemas.openxmlformats.org/drawingml/2006/table">
            <a:tbl>
              <a:tblPr/>
              <a:tblGrid>
                <a:gridCol w="37175"/>
                <a:gridCol w="37175"/>
                <a:gridCol w="37175"/>
                <a:gridCol w="57072"/>
                <a:gridCol w="37175"/>
                <a:gridCol w="37175"/>
                <a:gridCol w="37175"/>
                <a:gridCol w="8301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8301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37249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62261"/>
                <a:gridCol w="37175"/>
                <a:gridCol w="37175"/>
                <a:gridCol w="37175"/>
                <a:gridCol w="37175"/>
                <a:gridCol w="76096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37175"/>
                <a:gridCol w="207537"/>
              </a:tblGrid>
              <a:tr h="21585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8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Заместитель руководителя главного управления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6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образования администрации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85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города Красноярска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54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_______________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93">
                <a:tc>
                  <a:txBody>
                    <a:bodyPr/>
                    <a:lstStyle/>
                    <a:p>
                      <a:pPr algn="l" fontAlgn="t"/>
                      <a:endParaRPr lang="ru-RU" sz="800" b="0" i="0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t"/>
                      <a:endParaRPr lang="ru-RU" sz="800" b="0" i="0" u="sng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5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85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5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5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7"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4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МУНИЦИПАЛЬНОЕ ЗАДАНИЕ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56">
                <a:tc gridSpan="217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2023 год и плановый период 2024-2025 годов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5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Коды</a:t>
                      </a:r>
                    </a:p>
                  </a:txBody>
                  <a:tcPr marL="5226" marR="5226" marT="5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56">
                <a:tc gridSpan="10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муниципального учреждения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Форма 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0506001</a:t>
                      </a:r>
                    </a:p>
                  </a:txBody>
                  <a:tcPr marL="5226" marR="5226" marT="5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56">
                <a:tc gridSpan="195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Муниципальное автономное дошкольное образовательное учреждение «Детский сад № »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ОКУД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56">
                <a:tc gridSpan="195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226" marR="5226" marT="5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77">
                <a:tc gridSpan="55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Виды деятельности муниципального учреждения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Сводному реестру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226" marR="5226" marT="5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56">
                <a:tc gridSpan="195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 дошкольное  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ОКВЭД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85.11</a:t>
                      </a:r>
                    </a:p>
                  </a:txBody>
                  <a:tcPr marL="5226" marR="5226" marT="5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56">
                <a:tc gridSpan="195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услуг по дневному уходу за детьми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ОКВЭД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88.91</a:t>
                      </a:r>
                    </a:p>
                  </a:txBody>
                  <a:tcPr marL="5226" marR="5226" marT="5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56">
                <a:tc gridSpan="195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226" marR="5226" marT="5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56">
                <a:tc gridSpan="55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Вид муниципального учреждения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0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Дошкольная образовательная организация</a:t>
                      </a: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226" marR="5226" marT="5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7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0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(указывается вид муниципального учреждения из базового (отраслевого) перечня)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базового (отраслевого) перечня)</a:t>
                      </a: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226" marR="5226" marT="5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5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32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26" marR="5226" marT="5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1" y="1628800"/>
          <a:ext cx="8640959" cy="1321155"/>
        </p:xfrm>
        <a:graphic>
          <a:graphicData uri="http://schemas.openxmlformats.org/drawingml/2006/table">
            <a:tbl>
              <a:tblPr/>
              <a:tblGrid>
                <a:gridCol w="580904"/>
                <a:gridCol w="871357"/>
                <a:gridCol w="871357"/>
                <a:gridCol w="798745"/>
                <a:gridCol w="798745"/>
                <a:gridCol w="871357"/>
                <a:gridCol w="653518"/>
                <a:gridCol w="580905"/>
                <a:gridCol w="580905"/>
                <a:gridCol w="798745"/>
                <a:gridCol w="508291"/>
                <a:gridCol w="726130"/>
              </a:tblGrid>
              <a:tr h="320064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Уника-льный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 номер </a:t>
                      </a:r>
                      <a:r>
                        <a:rPr lang="ru-RU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реест-ровой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 записи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Показатель, характеризующий содержание муниципальной услуги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Показатель, характеризующий условия (формы) оказания муниципальной услуги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качества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муниципальной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услуги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показателя качества муниципальной услуги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________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наимено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вание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________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наимено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вание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________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наимено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вание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________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наимено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вание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________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наимено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вание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наиме-нова-ние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пока-зателя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 </a:t>
                      </a:r>
                      <a:endParaRPr lang="ru-RU" sz="800" b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latin typeface="Times New Roman"/>
                          <a:ea typeface="Times New Roman"/>
                          <a:cs typeface="Times New Roman"/>
                        </a:rPr>
                        <a:t>по ОКЕИ</a:t>
                      </a:r>
                      <a:endParaRPr lang="ru-RU" sz="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latin typeface="Times New Roman"/>
                          <a:ea typeface="Times New Roman"/>
                          <a:cs typeface="Times New Roman"/>
                        </a:rPr>
                        <a:t>20__ год (оче-редной финан-совый год)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20__ год (1-й год </a:t>
                      </a:r>
                      <a:r>
                        <a:rPr lang="ru-RU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плано-вого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 периода)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20__ год (2-й год </a:t>
                      </a:r>
                      <a:r>
                        <a:rPr lang="ru-RU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плано-вого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 периода)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аиме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нова</a:t>
                      </a:r>
                      <a:r>
                        <a:rPr lang="ru-RU" sz="8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dirty="0" err="1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32" y="188641"/>
          <a:ext cx="8569014" cy="1366354"/>
        </p:xfrm>
        <a:graphic>
          <a:graphicData uri="http://schemas.openxmlformats.org/drawingml/2006/table">
            <a:tbl>
              <a:tblPr/>
              <a:tblGrid>
                <a:gridCol w="35582"/>
                <a:gridCol w="35582"/>
                <a:gridCol w="35582"/>
                <a:gridCol w="41183"/>
                <a:gridCol w="35582"/>
                <a:gridCol w="35582"/>
                <a:gridCol w="35582"/>
                <a:gridCol w="59899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59899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74874"/>
                <a:gridCol w="35582"/>
                <a:gridCol w="35582"/>
                <a:gridCol w="48670"/>
                <a:gridCol w="35582"/>
                <a:gridCol w="35582"/>
                <a:gridCol w="35582"/>
                <a:gridCol w="35582"/>
                <a:gridCol w="35582"/>
                <a:gridCol w="35582"/>
                <a:gridCol w="59899"/>
                <a:gridCol w="35582"/>
                <a:gridCol w="35582"/>
                <a:gridCol w="44926"/>
                <a:gridCol w="35582"/>
                <a:gridCol w="35582"/>
                <a:gridCol w="35582"/>
                <a:gridCol w="35582"/>
                <a:gridCol w="35582"/>
                <a:gridCol w="35582"/>
                <a:gridCol w="63645"/>
                <a:gridCol w="35582"/>
                <a:gridCol w="35582"/>
                <a:gridCol w="48670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187187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243345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44926"/>
                <a:gridCol w="35582"/>
                <a:gridCol w="35582"/>
                <a:gridCol w="202163"/>
                <a:gridCol w="35582"/>
                <a:gridCol w="52413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35582"/>
                <a:gridCol w="149751"/>
              </a:tblGrid>
              <a:tr h="101792">
                <a:tc gridSpan="217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Часть 1. Сведения об оказываемых государственных услугах</a:t>
                      </a: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9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92">
                <a:tc gridSpan="217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9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96">
                <a:tc gridSpan="48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 Наименование муниципальной услуги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3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основных общеобразовательных программ дошкольного образования</a:t>
                      </a: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Унифицированый номер по</a:t>
                      </a:r>
                    </a:p>
                  </a:txBody>
                  <a:tcPr marL="3547" marR="3547" marT="3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9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БВ24</a:t>
                      </a:r>
                    </a:p>
                  </a:txBody>
                  <a:tcPr marL="3547" marR="3547" marT="3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96">
                <a:tc gridSpan="59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 Категории потребителей муниципальной услуги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 в возрасте от 3 до 8 лет</a:t>
                      </a:r>
                    </a:p>
                  </a:txBody>
                  <a:tcPr marL="3547" marR="3547" marT="35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7"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базовому (отраслевому) перечню</a:t>
                      </a:r>
                    </a:p>
                  </a:txBody>
                  <a:tcPr marL="3547" marR="3547" marT="3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9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796">
                <a:tc gridSpan="100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Показатели, характеризующие объем и (или) качество муниципальной услуги:</a:t>
                      </a: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96">
                <a:tc gridSpan="8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3.1. Показатели, характеризующие качество муниципальной услуги:</a:t>
                      </a: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47" marR="3547" marT="35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3501008"/>
          <a:ext cx="8640959" cy="3188250"/>
        </p:xfrm>
        <a:graphic>
          <a:graphicData uri="http://schemas.openxmlformats.org/drawingml/2006/table">
            <a:tbl>
              <a:tblPr/>
              <a:tblGrid>
                <a:gridCol w="377776"/>
                <a:gridCol w="441539"/>
                <a:gridCol w="505296"/>
                <a:gridCol w="505296"/>
                <a:gridCol w="439943"/>
                <a:gridCol w="439943"/>
                <a:gridCol w="401689"/>
                <a:gridCol w="395309"/>
                <a:gridCol w="395309"/>
                <a:gridCol w="438350"/>
                <a:gridCol w="438350"/>
                <a:gridCol w="438350"/>
                <a:gridCol w="436753"/>
                <a:gridCol w="439943"/>
                <a:gridCol w="439943"/>
                <a:gridCol w="438350"/>
                <a:gridCol w="438350"/>
                <a:gridCol w="431972"/>
                <a:gridCol w="266166"/>
                <a:gridCol w="266166"/>
                <a:gridCol w="266166"/>
              </a:tblGrid>
              <a:tr h="58242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Уникальный номер реестровой 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запи-си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Показатель, характеризующий содержание муниципальной услуги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Показатель, характеризующий условия (формы) оказания муниципальной услуги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 объема муниципальной услуги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показателя объема муниципальной услуги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Среднегодовой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платы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(цена, тариф)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объем затрат на оказание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муниципальной услуги,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(наиме-нование пока-зателя)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________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(наименование 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пока-зателя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_________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(наименование пока-зателя)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________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(наименование 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пока-зателя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________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(наименование 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пока-зателя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пока-зателя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ОКЕИ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20__ год (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очеред-ной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финан-совый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20__ год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(1-й год 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плано-вого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периода)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20__ год (2-й год 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плано-вого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периода)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20__ год (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очеред-ной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финансовый год)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20__ год (1-й год планового периода)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20__ год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(2-й год планового периода)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20__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очередной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финансовый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20__ год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(1-й год планового периода)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20__ год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(2-й год планового периода)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3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аи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мено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вание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т.ч. оказываемых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плату в пределах муниципального задания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т.ч. оказываемых за плату в пределах муниципального задания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 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т.ч. оказываемых за плату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пределах </a:t>
                      </a:r>
                      <a:r>
                        <a:rPr lang="ru-RU" sz="8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муниципаль-ного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задания</a:t>
                      </a: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12" marR="27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3068960"/>
          <a:ext cx="7704856" cy="257175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3.2. Показатели, характеризующие объем муниципальной услуги: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глашение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1786"/>
            <a:ext cx="4932040" cy="697165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012160" y="0"/>
            <a:ext cx="360040" cy="2520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6096" y="2132856"/>
            <a:ext cx="2880320" cy="24482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50800" dir="21540000" algn="ctr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Соглашение заключается сторонами не позднее 10 рабочих дней с даты утверждения муниципального задания.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772816"/>
          <a:ext cx="7056782" cy="4032449"/>
        </p:xfrm>
        <a:graphic>
          <a:graphicData uri="http://schemas.openxmlformats.org/drawingml/2006/table">
            <a:tbl>
              <a:tblPr/>
              <a:tblGrid>
                <a:gridCol w="4731117"/>
                <a:gridCol w="1374223"/>
                <a:gridCol w="951442"/>
              </a:tblGrid>
              <a:tr h="432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Коды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муниципального учреждения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_________________________________________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Форма по ОКУД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0506001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муниципального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учреждения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 _____________________________________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_________________________________________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по сводному реестру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по ОКВЭД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_________________________________________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(указываются виды деятельности муниципального учреждения, по которым ему утверждается муниципальное задание)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по ОКВЭД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по ОКВЭД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8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Периодичность _______________________________________________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(указывается в соответствии с периодичностью представления отчета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 выполнении муниципального задания, установленной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муниципальном задании)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35696" y="745251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Отчет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выполнении муниципального задания </a:t>
            </a:r>
            <a:r>
              <a:rPr lang="ru-RU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20____ год и плановый период 20____ и 20____ годов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рма отчета1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3854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рм отч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01634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611560" y="5589240"/>
            <a:ext cx="777686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Распоряжением утверждены методические рекомендации оценки выполнения муниципальными учреждениями города Красноярска муниципального задания на оказание муниципальных услуг.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504056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Приказом утверждены методические рекомендации по формированию муниципального задания  и отчета о его исполнении.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1560" y="3501008"/>
            <a:ext cx="777686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Приказом утвержден порядок предоставления информации государственным (муниципальным) учреждением, ее размещения на официальном сайте в сети Интернет и ведения указанного сайта.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36912"/>
            <a:ext cx="820891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1.4. Минфина РФ от 21 июля 2011 г. N 86н "Об утверждении порядка предоставления информации государственным (муниципальным) учреждением, ее размещения на официальном сайте в сети Интернет и ведения указанного сайта".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  <a:solidFill>
            <a:schemeClr val="tx2">
              <a:lumMod val="20000"/>
              <a:lumOff val="80000"/>
            </a:schemeClr>
          </a:solidFill>
          <a:effectLst>
            <a:outerShdw blurRad="50800" dir="2154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1.2. Приказ главного управления образования администрации города Красноярска от 18.04.2019 № 199/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 Об утверждении методических рекомендаций по формированию муниципального задания».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2"/>
            <a:ext cx="82089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1.3. Рекомендации  ГУО от 10.04.2015 № 1004-гуо о формировании муниципальных заданий.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4437112"/>
            <a:ext cx="8208912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1.5. Распоряжение администрации г. Красноярска от 29 сентября 2016 г. №292-Р «Об утверждении Методики оценки выполнения муниципальными учреждениями города Красноярска муниципального задания на оказание муниципальных услуг (выполнение работ)» </a:t>
            </a: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</TotalTime>
  <Words>2022</Words>
  <Application>Microsoft Office PowerPoint</Application>
  <PresentationFormat>Экран (4:3)</PresentationFormat>
  <Paragraphs>548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Формирование и отчетность муниципального задания. </vt:lpstr>
      <vt:lpstr> 1.1. Постановление администрации г. Красноярска от 25 сентября 2015 г.  № 601 "Об утверждении Положения о порядке формирования и финансового обеспечения выполнения муниципального задания на оказание муниципальных услуг (выполнение работ) и об оценке выполнения муниципального задания".</vt:lpstr>
      <vt:lpstr>Слайд 3</vt:lpstr>
      <vt:lpstr>Слайд 4</vt:lpstr>
      <vt:lpstr>Слайд 5</vt:lpstr>
      <vt:lpstr>Слайд 6</vt:lpstr>
      <vt:lpstr>Слайд 7</vt:lpstr>
      <vt:lpstr>Слайд 8</vt:lpstr>
      <vt:lpstr>1.2. Приказ главного управления образования администрации города Красноярска от 18.04.2019 № 199/п « Об утверждении методических рекомендаций по формированию муниципального задания».</vt:lpstr>
      <vt:lpstr>Слайд 10</vt:lpstr>
      <vt:lpstr>Слайд 11</vt:lpstr>
      <vt:lpstr>Слайд 12</vt:lpstr>
      <vt:lpstr>Слайд 13</vt:lpstr>
      <vt:lpstr>ОЦЕНКА ВЫПОЛНЕНИЯ МУНИЦИПАЛЬНОГО ЗАДАНИЯ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econsov5</dc:creator>
  <cp:lastModifiedBy>МУТОВИНА</cp:lastModifiedBy>
  <cp:revision>260</cp:revision>
  <dcterms:created xsi:type="dcterms:W3CDTF">2023-03-15T09:56:17Z</dcterms:created>
  <dcterms:modified xsi:type="dcterms:W3CDTF">2023-04-03T11:40:06Z</dcterms:modified>
</cp:coreProperties>
</file>